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5" r:id="rId5"/>
    <p:sldId id="262" r:id="rId6"/>
    <p:sldId id="263" r:id="rId7"/>
    <p:sldId id="264" r:id="rId8"/>
    <p:sldId id="259" r:id="rId9"/>
    <p:sldId id="260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3FF"/>
    <a:srgbClr val="CCE6FF"/>
    <a:srgbClr val="B4CCE1"/>
    <a:srgbClr val="112D62"/>
    <a:srgbClr val="091430"/>
    <a:srgbClr val="040F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320" y="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122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172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88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63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45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80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766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246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54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96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F4C47-F167-994F-8EB1-B094F53764A0}" type="datetimeFigureOut">
              <a:rPr lang="en-US" smtClean="0"/>
              <a:t>9/22/2016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34B11-F009-8743-88FA-6C73007BD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668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93583" y="1390908"/>
            <a:ext cx="4850418" cy="1470025"/>
          </a:xfrm>
        </p:spPr>
        <p:txBody>
          <a:bodyPr/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Collecting Data from Twitter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61085" y="4159430"/>
            <a:ext cx="2489403" cy="2355669"/>
          </a:xfrm>
        </p:spPr>
        <p:txBody>
          <a:bodyPr>
            <a:normAutofit fontScale="62500" lnSpcReduction="20000"/>
          </a:bodyPr>
          <a:lstStyle/>
          <a:p>
            <a:pPr algn="r"/>
            <a:r>
              <a:rPr lang="en-US" sz="3800" i="1" dirty="0">
                <a:solidFill>
                  <a:srgbClr val="112D62"/>
                </a:solidFill>
                <a:latin typeface="Helvetica Neue"/>
                <a:cs typeface="Helvetica Neue"/>
              </a:rPr>
              <a:t>Team 8</a:t>
            </a:r>
          </a:p>
          <a:p>
            <a:pPr algn="r"/>
            <a:endParaRPr lang="en-US" dirty="0">
              <a:solidFill>
                <a:srgbClr val="112D62"/>
              </a:solidFill>
              <a:latin typeface="Helvetica Neue"/>
              <a:cs typeface="Helvetica Neue"/>
            </a:endParaRPr>
          </a:p>
          <a:p>
            <a:pPr algn="r"/>
            <a:r>
              <a:rPr lang="en-US" dirty="0">
                <a:solidFill>
                  <a:srgbClr val="112D62"/>
                </a:solidFill>
                <a:latin typeface="Helvetica Neue"/>
                <a:cs typeface="Helvetica Neue"/>
              </a:rPr>
              <a:t>Brendan Foley</a:t>
            </a:r>
          </a:p>
          <a:p>
            <a:pPr algn="r"/>
            <a:r>
              <a:rPr lang="en-US" dirty="0" err="1">
                <a:solidFill>
                  <a:srgbClr val="112D62"/>
                </a:solidFill>
                <a:latin typeface="Helvetica Neue"/>
                <a:cs typeface="Helvetica Neue"/>
              </a:rPr>
              <a:t>Yuhui</a:t>
            </a:r>
            <a:r>
              <a:rPr lang="en-US" dirty="0">
                <a:solidFill>
                  <a:srgbClr val="112D62"/>
                </a:solidFill>
                <a:latin typeface="Helvetica Neue"/>
                <a:cs typeface="Helvetica Neue"/>
              </a:rPr>
              <a:t> Gong</a:t>
            </a:r>
          </a:p>
          <a:p>
            <a:pPr algn="r"/>
            <a:r>
              <a:rPr lang="en-US" dirty="0">
                <a:solidFill>
                  <a:srgbClr val="112D62"/>
                </a:solidFill>
                <a:latin typeface="Helvetica Neue"/>
                <a:cs typeface="Helvetica Neue"/>
              </a:rPr>
              <a:t>Luis Jimenez</a:t>
            </a:r>
          </a:p>
          <a:p>
            <a:pPr algn="r"/>
            <a:r>
              <a:rPr lang="en-US" dirty="0">
                <a:solidFill>
                  <a:srgbClr val="112D62"/>
                </a:solidFill>
                <a:latin typeface="Helvetica Neue"/>
                <a:cs typeface="Helvetica Neue"/>
              </a:rPr>
              <a:t>Mu </a:t>
            </a:r>
            <a:r>
              <a:rPr lang="en-US" dirty="0" err="1">
                <a:solidFill>
                  <a:srgbClr val="112D62"/>
                </a:solidFill>
                <a:latin typeface="Helvetica Neue"/>
                <a:cs typeface="Helvetica Neue"/>
              </a:rPr>
              <a:t>Niu</a:t>
            </a:r>
            <a:endParaRPr lang="en-US" dirty="0">
              <a:solidFill>
                <a:srgbClr val="112D62"/>
              </a:solidFill>
              <a:latin typeface="Helvetica Neue"/>
              <a:cs typeface="Helvetica Neue"/>
            </a:endParaRPr>
          </a:p>
          <a:p>
            <a:pPr algn="r"/>
            <a:r>
              <a:rPr lang="en-US" dirty="0">
                <a:solidFill>
                  <a:srgbClr val="112D62"/>
                </a:solidFill>
                <a:latin typeface="Helvetica Neue"/>
                <a:cs typeface="Helvetica Neue"/>
              </a:rPr>
              <a:t>Matt Weiss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1312004" y="1293597"/>
            <a:ext cx="6899183" cy="431199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293583" y="3013333"/>
            <a:ext cx="4850418" cy="14700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en-US" sz="3200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1135" y="3194280"/>
            <a:ext cx="1782577" cy="133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025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66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ound Same Side Corner Rectangle 4"/>
          <p:cNvSpPr/>
          <p:nvPr/>
        </p:nvSpPr>
        <p:spPr>
          <a:xfrm>
            <a:off x="-18408" y="274638"/>
            <a:ext cx="9162408" cy="6583362"/>
          </a:xfrm>
          <a:prstGeom prst="round2SameRect">
            <a:avLst/>
          </a:prstGeom>
          <a:solidFill>
            <a:srgbClr val="FBF3FF"/>
          </a:solidFill>
          <a:ln>
            <a:solidFill>
              <a:srgbClr val="FBF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Twitter on Business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Twitter = Opinion repository</a:t>
            </a:r>
          </a:p>
          <a:p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Collection of popular opinion can help </a:t>
            </a:r>
            <a:r>
              <a:rPr lang="en-US" b="1" dirty="0">
                <a:solidFill>
                  <a:srgbClr val="040F21"/>
                </a:solidFill>
                <a:latin typeface="Helvetica Neue"/>
                <a:cs typeface="Helvetica Neue"/>
              </a:rPr>
              <a:t>connect with </a:t>
            </a: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the </a:t>
            </a:r>
            <a:r>
              <a:rPr lang="en-US" b="1" dirty="0">
                <a:solidFill>
                  <a:srgbClr val="040F21"/>
                </a:solidFill>
                <a:latin typeface="Helvetica Neue"/>
                <a:cs typeface="Helvetica Neue"/>
              </a:rPr>
              <a:t>potential market</a:t>
            </a: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.</a:t>
            </a:r>
          </a:p>
          <a:p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Marketers can have </a:t>
            </a:r>
            <a:r>
              <a:rPr lang="en-US" b="1" dirty="0">
                <a:solidFill>
                  <a:srgbClr val="040F21"/>
                </a:solidFill>
                <a:latin typeface="Helvetica Neue"/>
                <a:cs typeface="Helvetica Neue"/>
              </a:rPr>
              <a:t>live information </a:t>
            </a: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what people are talking about.</a:t>
            </a:r>
          </a:p>
          <a:p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Great source for </a:t>
            </a:r>
            <a:r>
              <a:rPr lang="en-US" b="1" dirty="0">
                <a:solidFill>
                  <a:srgbClr val="040F21"/>
                </a:solidFill>
                <a:latin typeface="Helvetica Neue"/>
                <a:cs typeface="Helvetica Neue"/>
              </a:rPr>
              <a:t>qualitative analysis</a:t>
            </a: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 based on facts for </a:t>
            </a:r>
            <a:r>
              <a:rPr lang="en-US" b="1" dirty="0">
                <a:solidFill>
                  <a:srgbClr val="040F21"/>
                </a:solidFill>
                <a:latin typeface="Helvetica Neue"/>
                <a:cs typeface="Helvetica Neue"/>
              </a:rPr>
              <a:t>potential concepts</a:t>
            </a: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70" y="6411407"/>
            <a:ext cx="2208514" cy="40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477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66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ound Same Side Corner Rectangle 4"/>
          <p:cNvSpPr/>
          <p:nvPr/>
        </p:nvSpPr>
        <p:spPr>
          <a:xfrm>
            <a:off x="-18408" y="274638"/>
            <a:ext cx="9162408" cy="6583362"/>
          </a:xfrm>
          <a:prstGeom prst="round2SameRect">
            <a:avLst/>
          </a:prstGeom>
          <a:solidFill>
            <a:srgbClr val="FBF3FF"/>
          </a:solidFill>
          <a:ln>
            <a:solidFill>
              <a:srgbClr val="FBF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Sampling Twitter Data with Streaming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70" y="6411407"/>
            <a:ext cx="2208514" cy="40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129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66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ound Same Side Corner Rectangle 4"/>
          <p:cNvSpPr/>
          <p:nvPr/>
        </p:nvSpPr>
        <p:spPr>
          <a:xfrm>
            <a:off x="-18408" y="274638"/>
            <a:ext cx="9162408" cy="6583362"/>
          </a:xfrm>
          <a:prstGeom prst="round2SameRect">
            <a:avLst/>
          </a:prstGeom>
          <a:solidFill>
            <a:srgbClr val="FBF3FF"/>
          </a:solidFill>
          <a:ln>
            <a:solidFill>
              <a:srgbClr val="FBF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Frequency Analysis of Tweets and Tweet Entities(words)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858" y="1170038"/>
            <a:ext cx="4458929" cy="4208873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Remove stop words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70" y="6411407"/>
            <a:ext cx="2208514" cy="4097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9082" y="2404349"/>
            <a:ext cx="5104505" cy="3863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85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66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ound Same Side Corner Rectangle 4"/>
          <p:cNvSpPr/>
          <p:nvPr/>
        </p:nvSpPr>
        <p:spPr>
          <a:xfrm>
            <a:off x="-18408" y="274638"/>
            <a:ext cx="9162408" cy="6583362"/>
          </a:xfrm>
          <a:prstGeom prst="round2SameRect">
            <a:avLst/>
          </a:prstGeom>
          <a:solidFill>
            <a:srgbClr val="FBF3FF"/>
          </a:solidFill>
          <a:ln>
            <a:solidFill>
              <a:srgbClr val="FBF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Frequency Analysis of Tweets and Tweet Entities(words)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8"/>
            <a:ext cx="4458929" cy="4525963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Plot 30 most popular words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70" y="6411407"/>
            <a:ext cx="2208514" cy="4097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1092" y="1553623"/>
            <a:ext cx="2189879" cy="4857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83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66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ound Same Side Corner Rectangle 4"/>
          <p:cNvSpPr/>
          <p:nvPr/>
        </p:nvSpPr>
        <p:spPr>
          <a:xfrm>
            <a:off x="-18408" y="274638"/>
            <a:ext cx="9162408" cy="6583362"/>
          </a:xfrm>
          <a:prstGeom prst="round2SameRect">
            <a:avLst/>
          </a:prstGeom>
          <a:solidFill>
            <a:srgbClr val="FBF3FF"/>
          </a:solidFill>
          <a:ln>
            <a:solidFill>
              <a:srgbClr val="FBF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Frequency Analysis of Tweets and Tweet Entities(tweets)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04968" cy="4525963"/>
          </a:xfrm>
        </p:spPr>
        <p:txBody>
          <a:bodyPr/>
          <a:lstStyle/>
          <a:p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List of retweet count, screen name and tweet tests. </a:t>
            </a: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Plot the first 10 most popular ones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70" y="6411407"/>
            <a:ext cx="2208514" cy="4097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168" y="1985679"/>
            <a:ext cx="4382008" cy="330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824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66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ound Same Side Corner Rectangle 4"/>
          <p:cNvSpPr/>
          <p:nvPr/>
        </p:nvSpPr>
        <p:spPr>
          <a:xfrm>
            <a:off x="-18408" y="274638"/>
            <a:ext cx="9162408" cy="6583362"/>
          </a:xfrm>
          <a:prstGeom prst="round2SameRect">
            <a:avLst/>
          </a:prstGeom>
          <a:solidFill>
            <a:srgbClr val="FBF3FF"/>
          </a:solidFill>
          <a:ln>
            <a:solidFill>
              <a:srgbClr val="FBF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Frequency Analysis of Tweets and Tweet Entities(hashtags)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829665" cy="4525963"/>
          </a:xfrm>
        </p:spPr>
        <p:txBody>
          <a:bodyPr/>
          <a:lstStyle/>
          <a:p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Examine all the hashtags</a:t>
            </a: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Plot the first 10 most popular hashtags and their counts</a:t>
            </a:r>
          </a:p>
          <a:p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70" y="6411407"/>
            <a:ext cx="2208514" cy="4097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4064" y="1918418"/>
            <a:ext cx="3121741" cy="330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8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66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ound Same Side Corner Rectangle 4"/>
          <p:cNvSpPr/>
          <p:nvPr/>
        </p:nvSpPr>
        <p:spPr>
          <a:xfrm>
            <a:off x="-18408" y="274638"/>
            <a:ext cx="9162408" cy="6583362"/>
          </a:xfrm>
          <a:prstGeom prst="round2SameRect">
            <a:avLst/>
          </a:prstGeom>
          <a:solidFill>
            <a:srgbClr val="FBF3FF"/>
          </a:solidFill>
          <a:ln>
            <a:solidFill>
              <a:srgbClr val="FBF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Frequency Analysis of Tweets and Tweet Entities(user mention)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055806" cy="4525963"/>
          </a:xfrm>
        </p:spPr>
        <p:txBody>
          <a:bodyPr/>
          <a:lstStyle/>
          <a:p>
            <a:pPr marL="0" indent="0">
              <a:buNone/>
            </a:pPr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Plot the first 10 most popular user mentions and their counts</a:t>
            </a:r>
          </a:p>
          <a:p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70" y="6411407"/>
            <a:ext cx="2208514" cy="40978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0867" y="1787812"/>
            <a:ext cx="3368146" cy="3560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82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66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ound Same Side Corner Rectangle 4"/>
          <p:cNvSpPr/>
          <p:nvPr/>
        </p:nvSpPr>
        <p:spPr>
          <a:xfrm>
            <a:off x="-18408" y="274638"/>
            <a:ext cx="9162408" cy="6583362"/>
          </a:xfrm>
          <a:prstGeom prst="round2SameRect">
            <a:avLst/>
          </a:prstGeom>
          <a:solidFill>
            <a:srgbClr val="FBF3FF"/>
          </a:solidFill>
          <a:ln>
            <a:solidFill>
              <a:srgbClr val="FBF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Universe of Friends and Followers of (Jimmy </a:t>
            </a:r>
            <a:r>
              <a:rPr lang="en-US" b="1" dirty="0" err="1">
                <a:solidFill>
                  <a:srgbClr val="800000"/>
                </a:solidFill>
                <a:latin typeface="Helvetica Neue"/>
                <a:cs typeface="Helvetica Neue"/>
              </a:rPr>
              <a:t>Garappolo</a:t>
            </a:r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?)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70" y="6411407"/>
            <a:ext cx="2208514" cy="40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85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666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ound Same Side Corner Rectangle 4"/>
          <p:cNvSpPr/>
          <p:nvPr/>
        </p:nvSpPr>
        <p:spPr>
          <a:xfrm>
            <a:off x="-18408" y="274638"/>
            <a:ext cx="9162408" cy="6583362"/>
          </a:xfrm>
          <a:prstGeom prst="round2SameRect">
            <a:avLst/>
          </a:prstGeom>
          <a:solidFill>
            <a:srgbClr val="FBF3FF"/>
          </a:solidFill>
          <a:ln>
            <a:solidFill>
              <a:srgbClr val="FBF3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rgbClr val="800000"/>
                </a:solidFill>
                <a:latin typeface="Helvetica Neue"/>
                <a:cs typeface="Helvetica Neue"/>
              </a:rPr>
              <a:t>Business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209544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What are the main topics and words people in the </a:t>
            </a:r>
            <a:r>
              <a:rPr lang="en-US" dirty="0" err="1">
                <a:solidFill>
                  <a:srgbClr val="040F21"/>
                </a:solidFill>
                <a:latin typeface="Helvetica Neue"/>
                <a:cs typeface="Helvetica Neue"/>
              </a:rPr>
              <a:t>twitterverse</a:t>
            </a: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 are talking about?</a:t>
            </a:r>
          </a:p>
          <a:p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Which ones can be used for an add concept for a new product launch?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670" y="6411407"/>
            <a:ext cx="2208514" cy="40978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457200" y="3809744"/>
            <a:ext cx="8229600" cy="0"/>
          </a:xfrm>
          <a:prstGeom prst="line">
            <a:avLst/>
          </a:prstGeom>
          <a:ln>
            <a:solidFill>
              <a:srgbClr val="112D6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/>
          <a:srcRect l="27780"/>
          <a:stretch/>
        </p:blipFill>
        <p:spPr>
          <a:xfrm>
            <a:off x="457200" y="3975386"/>
            <a:ext cx="2484625" cy="2290226"/>
          </a:xfrm>
          <a:prstGeom prst="rect">
            <a:avLst/>
          </a:prstGeom>
        </p:spPr>
      </p:pic>
      <p:sp>
        <p:nvSpPr>
          <p:cNvPr id="14" name="Cross 13"/>
          <p:cNvSpPr/>
          <p:nvPr/>
        </p:nvSpPr>
        <p:spPr>
          <a:xfrm>
            <a:off x="3055662" y="4674757"/>
            <a:ext cx="914400" cy="914400"/>
          </a:xfrm>
          <a:prstGeom prst="plus">
            <a:avLst>
              <a:gd name="adj" fmla="val 39092"/>
            </a:avLst>
          </a:prstGeom>
          <a:solidFill>
            <a:srgbClr val="091430"/>
          </a:solidFill>
          <a:ln>
            <a:solidFill>
              <a:srgbClr val="09143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107054" y="4019259"/>
            <a:ext cx="1807282" cy="220954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London</a:t>
            </a:r>
          </a:p>
          <a:p>
            <a:pPr marL="0" indent="0">
              <a:buNone/>
            </a:pP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Falling</a:t>
            </a:r>
          </a:p>
          <a:p>
            <a:pPr marL="0" indent="0">
              <a:buNone/>
            </a:pP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Hilarious</a:t>
            </a:r>
          </a:p>
          <a:p>
            <a:pPr marL="0" indent="0">
              <a:buNone/>
            </a:pP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Funny</a:t>
            </a:r>
          </a:p>
          <a:p>
            <a:pPr marL="0" indent="0">
              <a:buNone/>
            </a:pP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Hard Day</a:t>
            </a:r>
          </a:p>
          <a:p>
            <a:pPr marL="0" indent="0">
              <a:buNone/>
            </a:pPr>
            <a:r>
              <a:rPr lang="en-US" dirty="0">
                <a:solidFill>
                  <a:srgbClr val="040F21"/>
                </a:solidFill>
                <a:latin typeface="Helvetica Neue"/>
                <a:cs typeface="Helvetica Neue"/>
              </a:rPr>
              <a:t>Brits Awards</a:t>
            </a:r>
          </a:p>
          <a:p>
            <a:pPr marL="0" indent="0">
              <a:buNone/>
            </a:pPr>
            <a:endParaRPr lang="en-US" dirty="0">
              <a:solidFill>
                <a:srgbClr val="040F21"/>
              </a:solidFill>
              <a:latin typeface="Helvetica Neue"/>
              <a:cs typeface="Helvetica Neue"/>
            </a:endParaRPr>
          </a:p>
        </p:txBody>
      </p:sp>
      <p:sp>
        <p:nvSpPr>
          <p:cNvPr id="16" name="Equal 15"/>
          <p:cNvSpPr/>
          <p:nvPr/>
        </p:nvSpPr>
        <p:spPr>
          <a:xfrm>
            <a:off x="6122855" y="4606753"/>
            <a:ext cx="914400" cy="914400"/>
          </a:xfrm>
          <a:prstGeom prst="mathEqual">
            <a:avLst/>
          </a:prstGeom>
          <a:solidFill>
            <a:srgbClr val="091430"/>
          </a:solidFill>
          <a:ln>
            <a:solidFill>
              <a:srgbClr val="09143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7132035" y="4038044"/>
            <a:ext cx="1807282" cy="22095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040F21"/>
                </a:solidFill>
                <a:latin typeface="Helvetica Neue"/>
                <a:cs typeface="Helvetica Neue"/>
              </a:rPr>
              <a:t>Add staring Madonna that has the motto “Falling out from a hard day” for </a:t>
            </a:r>
            <a:r>
              <a:rPr lang="en-US" sz="2000" dirty="0" err="1">
                <a:solidFill>
                  <a:srgbClr val="040F21"/>
                </a:solidFill>
                <a:latin typeface="Helvetica Neue"/>
                <a:cs typeface="Helvetica Neue"/>
              </a:rPr>
              <a:t>Brookstone</a:t>
            </a:r>
            <a:endParaRPr lang="en-US" sz="2000" dirty="0">
              <a:solidFill>
                <a:srgbClr val="040F21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641851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nspiration">
      <a:dk1>
        <a:sysClr val="windowText" lastClr="000000"/>
      </a:dk1>
      <a:lt1>
        <a:sysClr val="window" lastClr="FFFFFF"/>
      </a:lt1>
      <a:dk2>
        <a:srgbClr val="2F2F26"/>
      </a:dk2>
      <a:lt2>
        <a:srgbClr val="9FA795"/>
      </a:lt2>
      <a:accent1>
        <a:srgbClr val="749805"/>
      </a:accent1>
      <a:accent2>
        <a:srgbClr val="BACC82"/>
      </a:accent2>
      <a:accent3>
        <a:srgbClr val="6E9EC2"/>
      </a:accent3>
      <a:accent4>
        <a:srgbClr val="2046A5"/>
      </a:accent4>
      <a:accent5>
        <a:srgbClr val="5039C6"/>
      </a:accent5>
      <a:accent6>
        <a:srgbClr val="7411D0"/>
      </a:accent6>
      <a:hlink>
        <a:srgbClr val="FFC000"/>
      </a:hlink>
      <a:folHlink>
        <a:srgbClr val="C0C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224</Words>
  <Application>Microsoft Office PowerPoint</Application>
  <PresentationFormat>On-screen Show (4:3)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Helvetica Neue</vt:lpstr>
      <vt:lpstr>Arial</vt:lpstr>
      <vt:lpstr>Calibri</vt:lpstr>
      <vt:lpstr>Office Theme</vt:lpstr>
      <vt:lpstr>Collecting Data from Twitter</vt:lpstr>
      <vt:lpstr>Sampling Twitter Data with Streaming API</vt:lpstr>
      <vt:lpstr>Frequency Analysis of Tweets and Tweet Entities(words)</vt:lpstr>
      <vt:lpstr>Frequency Analysis of Tweets and Tweet Entities(words)</vt:lpstr>
      <vt:lpstr>Frequency Analysis of Tweets and Tweet Entities(tweets)</vt:lpstr>
      <vt:lpstr>Frequency Analysis of Tweets and Tweet Entities(hashtags)</vt:lpstr>
      <vt:lpstr>Frequency Analysis of Tweets and Tweet Entities(user mention)</vt:lpstr>
      <vt:lpstr>Universe of Friends and Followers of (Jimmy Garappolo?)</vt:lpstr>
      <vt:lpstr>Business Application</vt:lpstr>
      <vt:lpstr>Twitter on Business Decisions</vt:lpstr>
    </vt:vector>
  </TitlesOfParts>
  <Company>Worcester Polytechnic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Collecting Data from Twitter</dc:title>
  <dc:creator>Luis Jimenez Castillo</dc:creator>
  <cp:lastModifiedBy>Microsoft Office</cp:lastModifiedBy>
  <cp:revision>14</cp:revision>
  <dcterms:created xsi:type="dcterms:W3CDTF">2016-09-19T21:14:54Z</dcterms:created>
  <dcterms:modified xsi:type="dcterms:W3CDTF">2016-09-22T16:15:06Z</dcterms:modified>
</cp:coreProperties>
</file>

<file path=docProps/thumbnail.jpeg>
</file>